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6"/>
  </p:notesMasterIdLst>
  <p:handoutMasterIdLst>
    <p:handoutMasterId r:id="rId27"/>
  </p:handoutMasterIdLst>
  <p:sldIdLst>
    <p:sldId id="328" r:id="rId2"/>
    <p:sldId id="305" r:id="rId3"/>
    <p:sldId id="315" r:id="rId4"/>
    <p:sldId id="267" r:id="rId5"/>
    <p:sldId id="323" r:id="rId6"/>
    <p:sldId id="303" r:id="rId7"/>
    <p:sldId id="302" r:id="rId8"/>
    <p:sldId id="307" r:id="rId9"/>
    <p:sldId id="325" r:id="rId10"/>
    <p:sldId id="265" r:id="rId11"/>
    <p:sldId id="301" r:id="rId12"/>
    <p:sldId id="312" r:id="rId13"/>
    <p:sldId id="313" r:id="rId14"/>
    <p:sldId id="284" r:id="rId15"/>
    <p:sldId id="291" r:id="rId16"/>
    <p:sldId id="292" r:id="rId17"/>
    <p:sldId id="299" r:id="rId18"/>
    <p:sldId id="326" r:id="rId19"/>
    <p:sldId id="324" r:id="rId20"/>
    <p:sldId id="322" r:id="rId21"/>
    <p:sldId id="317" r:id="rId22"/>
    <p:sldId id="327" r:id="rId23"/>
    <p:sldId id="306" r:id="rId24"/>
    <p:sldId id="304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00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3" autoAdjust="0"/>
    <p:restoredTop sz="94728" autoAdjust="0"/>
  </p:normalViewPr>
  <p:slideViewPr>
    <p:cSldViewPr>
      <p:cViewPr>
        <p:scale>
          <a:sx n="66" d="100"/>
          <a:sy n="66" d="100"/>
        </p:scale>
        <p:origin x="-6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vi-VN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vi-V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vi-V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86EF0A3-1B4D-4C82-88E6-B0F371D27C2C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vi-VN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vi-VN"/>
          </a:p>
        </p:txBody>
      </p:sp>
      <p:sp>
        <p:nvSpPr>
          <p:cNvPr id="1013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vi-VN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3313C4-3707-404D-B757-262041068328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6B884-A707-4CBB-8E98-6C1012101530}" type="slidenum">
              <a:rPr lang="vi-VN"/>
              <a:pPr/>
              <a:t>2</a:t>
            </a:fld>
            <a:endParaRPr lang="vi-VN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D4C6B-FD34-4F8A-8B61-35E342CF730E}" type="slidenum">
              <a:rPr lang="vi-VN"/>
              <a:pPr/>
              <a:t>17</a:t>
            </a:fld>
            <a:endParaRPr lang="vi-VN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5A5D1-9B34-4EEA-9EAB-A5023DB8E145}" type="slidenum">
              <a:rPr lang="vi-VN"/>
              <a:pPr/>
              <a:t>23</a:t>
            </a:fld>
            <a:endParaRPr lang="vi-VN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93CF5-0DAF-4B8D-858F-2D3F3B92ED9A}" type="slidenum">
              <a:rPr lang="vi-VN"/>
              <a:pPr/>
              <a:t>24</a:t>
            </a:fld>
            <a:endParaRPr lang="vi-VN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9DBF0-E462-4450-82E5-C6BD6526ED21}" type="slidenum">
              <a:rPr lang="vi-VN"/>
              <a:pPr/>
              <a:t>4</a:t>
            </a:fld>
            <a:endParaRPr lang="vi-VN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36235-52FE-48D1-AFBC-456219346C3F}" type="slidenum">
              <a:rPr lang="vi-VN"/>
              <a:pPr/>
              <a:t>6</a:t>
            </a:fld>
            <a:endParaRPr lang="vi-VN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7E51B-30EF-4B0C-8647-AB03CE9EDB0C}" type="slidenum">
              <a:rPr lang="vi-VN"/>
              <a:pPr/>
              <a:t>7</a:t>
            </a:fld>
            <a:endParaRPr lang="vi-VN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E8BF4-B437-4FDB-9B50-8A63E228D7F2}" type="slidenum">
              <a:rPr lang="vi-VN"/>
              <a:pPr/>
              <a:t>10</a:t>
            </a:fld>
            <a:endParaRPr lang="vi-VN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86FDD-A9C2-4E0E-81FF-66996E5C58B6}" type="slidenum">
              <a:rPr lang="vi-VN"/>
              <a:pPr/>
              <a:t>11</a:t>
            </a:fld>
            <a:endParaRPr lang="vi-VN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AEECE-D361-4C09-8122-4A45C8C81F22}" type="slidenum">
              <a:rPr lang="vi-VN"/>
              <a:pPr/>
              <a:t>14</a:t>
            </a:fld>
            <a:endParaRPr lang="vi-VN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D3090-005E-4C85-B293-BC96A9AC3805}" type="slidenum">
              <a:rPr lang="vi-VN"/>
              <a:pPr/>
              <a:t>15</a:t>
            </a:fld>
            <a:endParaRPr lang="vi-VN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7B5D0-7B31-4482-A75C-941A0B64F305}" type="slidenum">
              <a:rPr lang="vi-VN"/>
              <a:pPr/>
              <a:t>16</a:t>
            </a:fld>
            <a:endParaRPr lang="vi-VN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694E-4316-4894-9AAC-E7F3998E3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063-25EE-458A-9FC8-A8134DA98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7A2F-BDD6-42E9-BC07-7AB4FBB6E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9AC6D76-4FEB-4A97-B712-F3C38193B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13D2883-7170-4577-9447-CAEBF79A1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12F0-2929-44E9-9544-6B9D3B34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A7DF-F9CB-42A2-81B8-391BDCD50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9DAA-F5D0-4B8F-A738-66B94050A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EB-8511-4178-B63A-4E3120E6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4D1E-8B86-4778-95D4-5C568D9A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0912-5F00-4849-A64D-FA143978A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B3C-D217-4382-8F05-9770DAFBE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F104-4F19-49D5-A45D-0BFA5D9C7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9DE79-357B-4192-ABE3-A2B0387A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aoquangngai.com.vn/dataimages/201004/original/images328776_nhieu_con_tau_cua_ngu_dan_x__B_nh_h_i_van_dang_nam_bo_cho_tien_ho_tro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vung%20bien\bai%20ca.MPG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ung%20bien\bien%20hat%20chiu%20no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vung%20bien\lanh%20hai.mpg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vung%20bien\nhiet%20doi.mpg" TargetMode="External"/><Relationship Id="rId1" Type="http://schemas.openxmlformats.org/officeDocument/2006/relationships/video" Target="file:///D:\vung%20bien\bien%20lanh.mpg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86868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ĐỊA LÍ -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5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VÙNG BIỂN NƯỚC TA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6" name="Picture 18" descr="Khu%20DL%20hon%20dau%20mong%20mongtruoc%20gio%20bao[1]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838200"/>
            <a:ext cx="4267200" cy="4800600"/>
          </a:xfrm>
          <a:noFill/>
          <a:ln/>
        </p:spPr>
      </p:pic>
      <p:pic>
        <p:nvPicPr>
          <p:cNvPr id="12307" name="Picture 19" descr="song%20danh%20du%20doi%20vao%20bo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838200"/>
            <a:ext cx="4648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/>
          </a:p>
        </p:txBody>
      </p:sp>
      <p:pic>
        <p:nvPicPr>
          <p:cNvPr id="72709" name="Picture 5" descr="images328776_nhieu_con_tau_cua_ngu_dan_x__B_nh_h_i_van_dang_nam_bo_cho_tien_ho_tr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4648200" cy="4572000"/>
          </a:xfrm>
          <a:prstGeom prst="rect">
            <a:avLst/>
          </a:prstGeom>
          <a:noFill/>
        </p:spPr>
      </p:pic>
      <p:pic>
        <p:nvPicPr>
          <p:cNvPr id="72711" name="Picture 7" descr="qblut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295400"/>
            <a:ext cx="4419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3"/>
          <p:cNvSpPr txBox="1"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28194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u="sng" dirty="0" err="1">
                <a:solidFill>
                  <a:srgbClr val="0000FF"/>
                </a:solidFill>
              </a:rPr>
              <a:t>Kết</a:t>
            </a:r>
            <a:r>
              <a:rPr lang="en-US" i="1" u="sng" dirty="0">
                <a:solidFill>
                  <a:srgbClr val="0000FF"/>
                </a:solidFill>
              </a:rPr>
              <a:t> </a:t>
            </a:r>
            <a:r>
              <a:rPr lang="en-US" i="1" u="sng" dirty="0" err="1">
                <a:solidFill>
                  <a:srgbClr val="0000FF"/>
                </a:solidFill>
              </a:rPr>
              <a:t>luận</a:t>
            </a:r>
            <a:r>
              <a:rPr lang="en-US" i="1" dirty="0">
                <a:solidFill>
                  <a:srgbClr val="0000FF"/>
                </a:solidFill>
              </a:rPr>
              <a:t>: </a:t>
            </a:r>
            <a:r>
              <a:rPr lang="en-US" i="1" dirty="0" err="1">
                <a:solidFill>
                  <a:srgbClr val="0000FF"/>
                </a:solidFill>
              </a:rPr>
              <a:t>Hằng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ngày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mực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biển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có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lúc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lên</a:t>
            </a:r>
            <a:r>
              <a:rPr lang="en-US" i="1" dirty="0">
                <a:solidFill>
                  <a:srgbClr val="0000FF"/>
                </a:solidFill>
              </a:rPr>
              <a:t>, </a:t>
            </a:r>
            <a:r>
              <a:rPr lang="en-US" i="1" dirty="0" err="1">
                <a:solidFill>
                  <a:srgbClr val="0000FF"/>
                </a:solidFill>
              </a:rPr>
              <a:t>có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lúc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hạ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xuống</a:t>
            </a:r>
            <a:r>
              <a:rPr lang="en-US" i="1" dirty="0">
                <a:solidFill>
                  <a:srgbClr val="0000FF"/>
                </a:solidFill>
              </a:rPr>
              <a:t>; </a:t>
            </a:r>
            <a:r>
              <a:rPr lang="en-US" i="1" dirty="0" err="1">
                <a:solidFill>
                  <a:srgbClr val="0000FF"/>
                </a:solidFill>
              </a:rPr>
              <a:t>miền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Bắc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và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miền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Trung</a:t>
            </a:r>
            <a:r>
              <a:rPr lang="en-US" i="1" dirty="0">
                <a:solidFill>
                  <a:srgbClr val="0000FF"/>
                </a:solidFill>
              </a:rPr>
              <a:t> hay </a:t>
            </a:r>
            <a:r>
              <a:rPr lang="en-US" i="1" dirty="0" err="1">
                <a:solidFill>
                  <a:srgbClr val="0000FF"/>
                </a:solidFill>
              </a:rPr>
              <a:t>có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bão</a:t>
            </a:r>
            <a:r>
              <a:rPr lang="en-US" i="1" dirty="0">
                <a:solidFill>
                  <a:srgbClr val="0000FF"/>
                </a:solidFill>
              </a:rPr>
              <a:t>. </a:t>
            </a:r>
            <a:r>
              <a:rPr lang="en-US" i="1" dirty="0" err="1">
                <a:solidFill>
                  <a:srgbClr val="0000FF"/>
                </a:solidFill>
              </a:rPr>
              <a:t>Bão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biển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gây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ra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những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thiệt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hại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lớn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cho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tàu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thuyền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và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cuộc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sống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của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những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vùng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ven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biển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HĐ.3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sz="3200" u="sng" dirty="0" err="1">
                <a:solidFill>
                  <a:srgbClr val="FF0000"/>
                </a:solidFill>
              </a:rPr>
              <a:t>Vai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trò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của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biển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  <a:endParaRPr lang="vi-VN" sz="3200" u="sng" dirty="0">
              <a:solidFill>
                <a:srgbClr val="FF0000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</a:t>
            </a:r>
            <a:r>
              <a:rPr lang="en-US" dirty="0" err="1">
                <a:solidFill>
                  <a:srgbClr val="0000FF"/>
                </a:solidFill>
              </a:rPr>
              <a:t>Câu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hỏi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thảo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luận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Nêu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vai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trò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của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trong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cuộc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sống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err="1">
                <a:solidFill>
                  <a:srgbClr val="0000FF"/>
                </a:solidFill>
              </a:rPr>
              <a:t>kinh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tế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của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người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dân</a:t>
            </a:r>
            <a:r>
              <a:rPr lang="en-US" dirty="0">
                <a:solidFill>
                  <a:srgbClr val="0000FF"/>
                </a:solidFill>
              </a:rPr>
              <a:t>?</a:t>
            </a:r>
            <a:endParaRPr lang="vi-VN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  <p:bldP spid="135171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85800" y="23622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685800" y="3810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>
              <a:solidFill>
                <a:srgbClr val="FF0000"/>
              </a:solidFill>
            </a:endParaRPr>
          </a:p>
        </p:txBody>
      </p:sp>
      <p:pic>
        <p:nvPicPr>
          <p:cNvPr id="47121" name="Picture 17" descr="080922201752-930-75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495800" cy="4800600"/>
          </a:xfrm>
          <a:prstGeom prst="rect">
            <a:avLst/>
          </a:prstGeom>
          <a:noFill/>
        </p:spPr>
      </p:pic>
      <p:pic>
        <p:nvPicPr>
          <p:cNvPr id="47123" name="Picture 19" descr="Download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85800"/>
            <a:ext cx="4419600" cy="4800600"/>
          </a:xfrm>
          <a:prstGeom prst="rect">
            <a:avLst/>
          </a:prstGeom>
          <a:noFill/>
        </p:spPr>
      </p:pic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4648200" y="5715000"/>
            <a:ext cx="4191000" cy="606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buClr>
                <a:schemeClr val="tx2"/>
              </a:buClr>
            </a:pPr>
            <a:r>
              <a:rPr lang="en-US"/>
              <a:t>Giao thông đường biển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idx="1"/>
          </p:nvPr>
        </p:nvSpPr>
        <p:spPr>
          <a:xfrm>
            <a:off x="381000" y="5638800"/>
            <a:ext cx="3505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 Điều hòa khí hâu.</a:t>
            </a:r>
            <a:endParaRPr lang="vi-V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6" grpId="1" animBg="1"/>
      <p:bldP spid="471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/>
              <a:t>Nuôi thủy hải sản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946525"/>
            <a:ext cx="8229600" cy="2149475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9396" name="Picture 4" descr="mhtomhum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4495800" cy="4419600"/>
          </a:xfrm>
          <a:prstGeom prst="rect">
            <a:avLst/>
          </a:prstGeom>
          <a:noFill/>
        </p:spPr>
      </p:pic>
      <p:pic>
        <p:nvPicPr>
          <p:cNvPr id="59397" name="Picture 5" descr="ngheu+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4419600" cy="4419600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181600" y="5867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Nuôi tôm hùm ở biển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" y="5867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 hoạch nghêu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8" grpId="0"/>
      <p:bldP spid="593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1066800"/>
          </a:xfrm>
        </p:spPr>
        <p:txBody>
          <a:bodyPr/>
          <a:lstStyle/>
          <a:p>
            <a:r>
              <a:rPr lang="en-US" sz="2800"/>
              <a:t>Khai thác tài nguyên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5638800"/>
            <a:ext cx="4267200" cy="685800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2800"/>
              <a:t>Khai thác cá ngừ đại                       dương</a:t>
            </a:r>
          </a:p>
        </p:txBody>
      </p:sp>
      <p:pic>
        <p:nvPicPr>
          <p:cNvPr id="60420" name="Picture 4" descr="080913142043-409-22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38200"/>
            <a:ext cx="4648200" cy="4648200"/>
          </a:xfrm>
          <a:prstGeom prst="rect">
            <a:avLst/>
          </a:prstGeom>
          <a:noFill/>
        </p:spPr>
      </p:pic>
      <p:pic>
        <p:nvPicPr>
          <p:cNvPr id="60422" name="Picture 6" descr="Imag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38200"/>
            <a:ext cx="4267200" cy="4648200"/>
          </a:xfrm>
          <a:prstGeom prst="rect">
            <a:avLst/>
          </a:prstGeom>
          <a:noFill/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953000" y="56388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Khai thác dầu mỏ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3" grpId="1"/>
      <p:bldP spid="604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small_nvn_124472808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419600" cy="4267200"/>
          </a:xfrm>
          <a:prstGeom prst="rect">
            <a:avLst/>
          </a:prstGeom>
          <a:noFill/>
        </p:spPr>
      </p:pic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5334000"/>
            <a:ext cx="2362200" cy="606425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/>
              <a:t>Làm muối</a:t>
            </a:r>
          </a:p>
        </p:txBody>
      </p:sp>
      <p:pic>
        <p:nvPicPr>
          <p:cNvPr id="68614" name="Picture 6" descr="bai_bien_nha_trang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762000"/>
            <a:ext cx="464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800600" y="5410200"/>
            <a:ext cx="3581400" cy="609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buClr>
                <a:schemeClr val="tx2"/>
              </a:buClr>
            </a:pPr>
            <a:r>
              <a:rPr lang="en-US" sz="3200"/>
              <a:t>Nghỉ mát, du lịch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895600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Kết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luận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nơi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điều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hòa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khí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hậu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nguồn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tài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nguyên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phong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phú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đường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giao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thông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quan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trọng</a:t>
            </a:r>
            <a:r>
              <a:rPr lang="en-US" dirty="0">
                <a:solidFill>
                  <a:srgbClr val="0000FF"/>
                </a:solidFill>
              </a:rPr>
              <a:t>. </a:t>
            </a:r>
            <a:r>
              <a:rPr lang="en-US" dirty="0" err="1">
                <a:solidFill>
                  <a:srgbClr val="0000FF"/>
                </a:solidFill>
              </a:rPr>
              <a:t>Ven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có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nhiều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nơi</a:t>
            </a:r>
            <a:r>
              <a:rPr lang="en-US" dirty="0">
                <a:solidFill>
                  <a:srgbClr val="0000FF"/>
                </a:solidFill>
              </a:rPr>
              <a:t> du </a:t>
            </a:r>
            <a:r>
              <a:rPr lang="en-US" dirty="0" err="1">
                <a:solidFill>
                  <a:srgbClr val="0000FF"/>
                </a:solidFill>
              </a:rPr>
              <a:t>lịch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nghỉ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mát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hấp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dẫn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pPr algn="l"/>
            <a:r>
              <a:rPr lang="en-US" sz="3200">
                <a:solidFill>
                  <a:srgbClr val="0000FF"/>
                </a:solidFill>
              </a:rPr>
              <a:t>Trò  chơi 1.: Nêu vai trò của biển trong đời sống của con người chúng ta.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3124200"/>
            <a:ext cx="8229600" cy="152400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dirty="0" err="1">
                <a:solidFill>
                  <a:srgbClr val="0000FF"/>
                </a:solidFill>
              </a:rPr>
              <a:t>Trò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chơi</a:t>
            </a:r>
            <a:r>
              <a:rPr lang="en-US" dirty="0">
                <a:solidFill>
                  <a:srgbClr val="0000FF"/>
                </a:solidFill>
              </a:rPr>
              <a:t> 2: </a:t>
            </a:r>
            <a:r>
              <a:rPr lang="en-US" dirty="0" err="1">
                <a:solidFill>
                  <a:srgbClr val="0000FF"/>
                </a:solidFill>
              </a:rPr>
              <a:t>Kể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tên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các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bãi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đẹp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của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Việt</a:t>
            </a:r>
            <a:r>
              <a:rPr lang="en-US" dirty="0">
                <a:solidFill>
                  <a:srgbClr val="0000FF"/>
                </a:solidFill>
              </a:rPr>
              <a:t> Nam </a:t>
            </a:r>
            <a:r>
              <a:rPr lang="en-US" dirty="0" err="1">
                <a:solidFill>
                  <a:srgbClr val="0000FF"/>
                </a:solidFill>
              </a:rPr>
              <a:t>mà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biết</a:t>
            </a:r>
            <a:r>
              <a:rPr lang="en-US" dirty="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2" grpId="1"/>
      <p:bldP spid="1536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7772400" cy="449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                        1. </a:t>
            </a:r>
            <a:r>
              <a:rPr lang="en-US" sz="2800" u="sng" dirty="0" err="1">
                <a:solidFill>
                  <a:srgbClr val="0000FF"/>
                </a:solidFill>
              </a:rPr>
              <a:t>Kiểm</a:t>
            </a:r>
            <a:r>
              <a:rPr lang="en-US" sz="2800" u="sng" dirty="0">
                <a:solidFill>
                  <a:srgbClr val="0000FF"/>
                </a:solidFill>
              </a:rPr>
              <a:t> </a:t>
            </a:r>
            <a:r>
              <a:rPr lang="en-US" sz="2800" u="sng" dirty="0" err="1">
                <a:solidFill>
                  <a:srgbClr val="0000FF"/>
                </a:solidFill>
              </a:rPr>
              <a:t>tra</a:t>
            </a:r>
            <a:r>
              <a:rPr lang="en-US" sz="2800" u="sng" dirty="0">
                <a:solidFill>
                  <a:srgbClr val="0000FF"/>
                </a:solidFill>
              </a:rPr>
              <a:t> </a:t>
            </a:r>
            <a:r>
              <a:rPr lang="en-US" sz="2800" u="sng" dirty="0" err="1">
                <a:solidFill>
                  <a:srgbClr val="0000FF"/>
                </a:solidFill>
              </a:rPr>
              <a:t>bài</a:t>
            </a:r>
            <a:r>
              <a:rPr lang="en-US" sz="2800" u="sng" dirty="0">
                <a:solidFill>
                  <a:srgbClr val="0000FF"/>
                </a:solidFill>
              </a:rPr>
              <a:t> </a:t>
            </a:r>
            <a:r>
              <a:rPr lang="en-US" sz="2800" u="sng" dirty="0" err="1">
                <a:solidFill>
                  <a:srgbClr val="0000FF"/>
                </a:solidFill>
              </a:rPr>
              <a:t>cũ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u="sng" dirty="0" err="1">
                <a:solidFill>
                  <a:srgbClr val="0000FF"/>
                </a:solidFill>
              </a:rPr>
              <a:t>Câu</a:t>
            </a:r>
            <a:r>
              <a:rPr lang="en-US" sz="2800" u="sng" dirty="0">
                <a:solidFill>
                  <a:srgbClr val="0000FF"/>
                </a:solidFill>
              </a:rPr>
              <a:t> </a:t>
            </a:r>
            <a:r>
              <a:rPr lang="en-US" sz="2800" u="sng" dirty="0" err="1">
                <a:solidFill>
                  <a:srgbClr val="0000FF"/>
                </a:solidFill>
              </a:rPr>
              <a:t>hỏi</a:t>
            </a:r>
            <a:r>
              <a:rPr lang="en-US" sz="2800" u="sng" dirty="0">
                <a:solidFill>
                  <a:srgbClr val="0000FF"/>
                </a:solidFill>
              </a:rPr>
              <a:t> 1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 err="1">
                <a:solidFill>
                  <a:srgbClr val="0000FF"/>
                </a:solidFill>
              </a:rPr>
              <a:t>Nêu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đặc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điểm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ngòi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ta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u="sng" dirty="0" err="1">
                <a:solidFill>
                  <a:srgbClr val="0000FF"/>
                </a:solidFill>
              </a:rPr>
              <a:t>Câu</a:t>
            </a:r>
            <a:r>
              <a:rPr lang="en-US" sz="2800" u="sng" dirty="0">
                <a:solidFill>
                  <a:srgbClr val="0000FF"/>
                </a:solidFill>
              </a:rPr>
              <a:t> </a:t>
            </a:r>
            <a:r>
              <a:rPr lang="en-US" sz="2800" u="sng" dirty="0" err="1">
                <a:solidFill>
                  <a:srgbClr val="0000FF"/>
                </a:solidFill>
              </a:rPr>
              <a:t>hỏi</a:t>
            </a:r>
            <a:r>
              <a:rPr lang="en-US" sz="2800" u="sng" dirty="0">
                <a:solidFill>
                  <a:srgbClr val="0000FF"/>
                </a:solidFill>
              </a:rPr>
              <a:t> 2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 err="1">
                <a:solidFill>
                  <a:srgbClr val="0000FF"/>
                </a:solidFill>
              </a:rPr>
              <a:t>Vai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trò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ngòi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trong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sống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người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dân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</a:p>
          <a:p>
            <a:pPr>
              <a:buFontTx/>
              <a:buNone/>
            </a:pP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0" y="685800"/>
            <a:ext cx="1219200" cy="304800"/>
          </a:xfrm>
          <a:noFill/>
          <a:ln/>
        </p:spPr>
        <p:txBody>
          <a:bodyPr/>
          <a:lstStyle/>
          <a:p>
            <a:r>
              <a:rPr lang="en-US" sz="1200"/>
              <a:t>Quảng Ninh</a:t>
            </a:r>
          </a:p>
        </p:txBody>
      </p:sp>
      <p:pic>
        <p:nvPicPr>
          <p:cNvPr id="149506" name="Picture 2" descr="Ban%20do%20VN%20tieng%20Viet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0"/>
            <a:ext cx="4495800" cy="6858000"/>
          </a:xfrm>
          <a:noFill/>
          <a:ln/>
        </p:spPr>
      </p:pic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4038600" y="1371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Thanh Hóa</a:t>
            </a:r>
          </a:p>
        </p:txBody>
      </p:sp>
      <p:pic>
        <p:nvPicPr>
          <p:cNvPr id="149536" name="Picture 32" descr="bien-cat-ba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848600" cy="5257800"/>
          </a:xfrm>
          <a:prstGeom prst="rect">
            <a:avLst/>
          </a:prstGeom>
          <a:noFill/>
        </p:spPr>
      </p:pic>
      <p:sp>
        <p:nvSpPr>
          <p:cNvPr id="149537" name="Rectangle 33"/>
          <p:cNvSpPr>
            <a:spLocks noChangeArrowheads="1"/>
          </p:cNvSpPr>
          <p:nvPr/>
        </p:nvSpPr>
        <p:spPr bwMode="auto">
          <a:xfrm>
            <a:off x="6705600" y="5105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CÁT BÀ</a:t>
            </a:r>
          </a:p>
        </p:txBody>
      </p:sp>
      <p:pic>
        <p:nvPicPr>
          <p:cNvPr id="149538" name="Picture 34" descr="don_nang_mai(3)a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906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39" name="Rectangle 35"/>
          <p:cNvSpPr>
            <a:spLocks noChangeArrowheads="1"/>
          </p:cNvSpPr>
          <p:nvPr/>
        </p:nvSpPr>
        <p:spPr bwMode="auto">
          <a:xfrm>
            <a:off x="762000" y="54102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ĐỒ SƠN</a:t>
            </a:r>
          </a:p>
        </p:txBody>
      </p:sp>
      <p:pic>
        <p:nvPicPr>
          <p:cNvPr id="149540" name="Picture 36" descr="Download[6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990600"/>
            <a:ext cx="7848600" cy="5257800"/>
          </a:xfrm>
          <a:prstGeom prst="rect">
            <a:avLst/>
          </a:prstGeom>
          <a:noFill/>
        </p:spPr>
      </p:pic>
      <p:sp>
        <p:nvSpPr>
          <p:cNvPr id="149541" name="Rectangle 37"/>
          <p:cNvSpPr>
            <a:spLocks noChangeArrowheads="1"/>
          </p:cNvSpPr>
          <p:nvPr/>
        </p:nvSpPr>
        <p:spPr bwMode="auto">
          <a:xfrm>
            <a:off x="762000" y="5486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LĂNG CÔ</a:t>
            </a:r>
          </a:p>
        </p:txBody>
      </p:sp>
      <p:pic>
        <p:nvPicPr>
          <p:cNvPr id="149542" name="Picture 38" descr="picture0913ef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990600"/>
            <a:ext cx="7924800" cy="5257800"/>
          </a:xfrm>
          <a:prstGeom prst="rect">
            <a:avLst/>
          </a:prstGeom>
          <a:noFill/>
        </p:spPr>
      </p:pic>
      <p:sp>
        <p:nvSpPr>
          <p:cNvPr id="149543" name="Rectangle 39"/>
          <p:cNvSpPr>
            <a:spLocks noChangeArrowheads="1"/>
          </p:cNvSpPr>
          <p:nvPr/>
        </p:nvSpPr>
        <p:spPr bwMode="auto">
          <a:xfrm>
            <a:off x="6705600" y="5410200"/>
            <a:ext cx="1752600" cy="685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ĐÀ NẴNG</a:t>
            </a:r>
          </a:p>
        </p:txBody>
      </p:sp>
      <p:pic>
        <p:nvPicPr>
          <p:cNvPr id="149544" name="Picture 40" descr="bai_bien_nha_trang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990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45" name="Rectangle 41"/>
          <p:cNvSpPr>
            <a:spLocks noChangeArrowheads="1"/>
          </p:cNvSpPr>
          <p:nvPr/>
        </p:nvSpPr>
        <p:spPr bwMode="auto">
          <a:xfrm>
            <a:off x="6324600" y="5486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NHA TRANG</a:t>
            </a:r>
          </a:p>
        </p:txBody>
      </p:sp>
      <p:pic>
        <p:nvPicPr>
          <p:cNvPr id="149546" name="Picture 42" descr="bien-mui-ne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990600"/>
            <a:ext cx="8001000" cy="5257800"/>
          </a:xfrm>
          <a:prstGeom prst="rect">
            <a:avLst/>
          </a:prstGeom>
          <a:noFill/>
        </p:spPr>
      </p:pic>
      <p:sp>
        <p:nvSpPr>
          <p:cNvPr id="149547" name="Rectangle 43"/>
          <p:cNvSpPr>
            <a:spLocks noChangeArrowheads="1"/>
          </p:cNvSpPr>
          <p:nvPr/>
        </p:nvSpPr>
        <p:spPr bwMode="auto">
          <a:xfrm>
            <a:off x="533400" y="5486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MŨI NÉ</a:t>
            </a:r>
          </a:p>
        </p:txBody>
      </p:sp>
      <p:pic>
        <p:nvPicPr>
          <p:cNvPr id="149548" name="Picture 44" descr="hoang-hon-tren-bien-vung-tau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990600"/>
            <a:ext cx="8001000" cy="5257800"/>
          </a:xfrm>
          <a:prstGeom prst="rect">
            <a:avLst/>
          </a:prstGeom>
          <a:noFill/>
        </p:spPr>
      </p:pic>
      <p:sp>
        <p:nvSpPr>
          <p:cNvPr id="149549" name="Rectangle 45"/>
          <p:cNvSpPr>
            <a:spLocks noChangeArrowheads="1"/>
          </p:cNvSpPr>
          <p:nvPr/>
        </p:nvSpPr>
        <p:spPr bwMode="auto">
          <a:xfrm>
            <a:off x="6248400" y="54102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VŨNG TÀU</a:t>
            </a:r>
          </a:p>
        </p:txBody>
      </p:sp>
      <p:pic>
        <p:nvPicPr>
          <p:cNvPr id="149550" name="Picture 46" descr="30411245562491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381000"/>
            <a:ext cx="8001000" cy="5867400"/>
          </a:xfrm>
          <a:prstGeom prst="rect">
            <a:avLst/>
          </a:prstGeom>
          <a:noFill/>
        </p:spPr>
      </p:pic>
      <p:sp>
        <p:nvSpPr>
          <p:cNvPr id="149551" name="Rectangle 47"/>
          <p:cNvSpPr>
            <a:spLocks noChangeArrowheads="1"/>
          </p:cNvSpPr>
          <p:nvPr/>
        </p:nvSpPr>
        <p:spPr bwMode="auto">
          <a:xfrm>
            <a:off x="685800" y="5486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HÀ TIÊN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9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9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9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49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49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49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49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14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149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49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2000"/>
                                        <p:tgtEl>
                                          <p:spTgt spid="149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149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49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1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149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/>
      <p:bldP spid="149508" grpId="0"/>
      <p:bldP spid="149537" grpId="0"/>
      <p:bldP spid="149537" grpId="1"/>
      <p:bldP spid="149539" grpId="0"/>
      <p:bldP spid="149539" grpId="1"/>
      <p:bldP spid="149541" grpId="0"/>
      <p:bldP spid="149541" grpId="1"/>
      <p:bldP spid="149543" grpId="0" animBg="1"/>
      <p:bldP spid="149543" grpId="1" animBg="1"/>
      <p:bldP spid="149545" grpId="0"/>
      <p:bldP spid="149545" grpId="1"/>
      <p:bldP spid="149547" grpId="0"/>
      <p:bldP spid="149547" grpId="1"/>
      <p:bldP spid="149549" grpId="0"/>
      <p:bldP spid="149549" grpId="1"/>
      <p:bldP spid="149551" grpId="0"/>
      <p:bldP spid="14955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Giáo dục môi trường:</a:t>
            </a:r>
            <a:br>
              <a:rPr lang="en-US" sz="4000"/>
            </a:br>
            <a:endParaRPr lang="vi-VN" sz="2400"/>
          </a:p>
        </p:txBody>
      </p:sp>
      <p:pic>
        <p:nvPicPr>
          <p:cNvPr id="142340" name="Picture 4" descr="16a3-ds366-2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990600"/>
            <a:ext cx="4114800" cy="4267200"/>
          </a:xfrm>
          <a:noFill/>
          <a:ln/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609600" y="2590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Nguyên nhân nào làm cho biển bị ô nhiễm?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vi-VN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2344" name="Picture 8" descr="vtc_190049_bi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90600"/>
            <a:ext cx="4800600" cy="4267200"/>
          </a:xfrm>
          <a:prstGeom prst="rect">
            <a:avLst/>
          </a:prstGeom>
          <a:noFill/>
        </p:spPr>
      </p:pic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981200" y="55626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Xả rác trên bãi biển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8" grpId="2"/>
      <p:bldP spid="142342" grpId="0"/>
      <p:bldP spid="142342" grpId="1"/>
      <p:bldP spid="1423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038600"/>
            <a:ext cx="3810000" cy="838200"/>
          </a:xfrm>
          <a:noFill/>
          <a:ln/>
        </p:spPr>
        <p:txBody>
          <a:bodyPr/>
          <a:lstStyle/>
          <a:p>
            <a:r>
              <a:rPr lang="en-US" sz="2800"/>
              <a:t>Nước thải chảy ra biển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67940" name="Picture 4" descr="images569674_bai_bie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286250" cy="3681413"/>
          </a:xfrm>
          <a:prstGeom prst="rect">
            <a:avLst/>
          </a:prstGeom>
          <a:noFill/>
        </p:spPr>
      </p:pic>
      <p:pic>
        <p:nvPicPr>
          <p:cNvPr id="167941" name="Picture 5" descr="dau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572000" cy="3733800"/>
          </a:xfrm>
          <a:prstGeom prst="rect">
            <a:avLst/>
          </a:prstGeom>
          <a:noFill/>
        </p:spPr>
      </p:pic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4800600" y="39624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Dầu tràn trên biển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  <p:bldP spid="1679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1" name="Picture 13" descr="images558231_DSC0730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495800" cy="3810000"/>
          </a:xfrm>
          <a:prstGeom prst="rect">
            <a:avLst/>
          </a:prstGeom>
          <a:noFill/>
        </p:spPr>
      </p:pic>
      <p:pic>
        <p:nvPicPr>
          <p:cNvPr id="124943" name="Picture 15" descr="080927000412-719-50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24100"/>
            <a:ext cx="4495800" cy="3771900"/>
          </a:xfrm>
          <a:prstGeom prst="rect">
            <a:avLst/>
          </a:prstGeom>
          <a:noFill/>
        </p:spPr>
      </p:pic>
      <p:sp>
        <p:nvSpPr>
          <p:cNvPr id="124944" name="Rectangle 16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* * Qua </a:t>
            </a:r>
            <a:r>
              <a:rPr lang="en-US" sz="2800" dirty="0" err="1">
                <a:solidFill>
                  <a:srgbClr val="0000FF"/>
                </a:solidFill>
              </a:rPr>
              <a:t>những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ảnh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mỗi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chúng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cần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hành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để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bảo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vệ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bãi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biển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sạch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đẹp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mỗi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tham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quan,và</a:t>
            </a:r>
            <a:r>
              <a:rPr lang="en-US" sz="2800" dirty="0">
                <a:solidFill>
                  <a:srgbClr val="0000FF"/>
                </a:solidFill>
              </a:rPr>
              <a:t> du </a:t>
            </a:r>
            <a:r>
              <a:rPr lang="en-US" sz="2800" dirty="0" err="1">
                <a:solidFill>
                  <a:srgbClr val="0000FF"/>
                </a:solidFill>
              </a:rPr>
              <a:t>lịch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biển</a:t>
            </a:r>
            <a:r>
              <a:rPr lang="en-US" sz="2800" dirty="0">
                <a:solidFill>
                  <a:srgbClr val="0000FF"/>
                </a:solidFill>
              </a:rPr>
              <a:t>?</a:t>
            </a:r>
            <a:endParaRPr lang="vi-VN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bai ca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304800"/>
            <a:ext cx="8382000" cy="62865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98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87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5" name="bien hat chiu no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981200"/>
            <a:ext cx="5283200" cy="3962400"/>
          </a:xfrm>
          <a:ln/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371600" y="868363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5: VÙNG BIỂN NƯỚC 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9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39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75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9275"/>
                </p:tgtEl>
              </p:cMediaNode>
            </p:video>
          </p:childTnLst>
        </p:cTn>
      </p:par>
    </p:tnLst>
    <p:bldLst>
      <p:bldP spid="1392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HĐ.1: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ta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484" name="Picture 4" descr="Ban%20do%20VN%20tieng%20Viet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447800"/>
            <a:ext cx="4800600" cy="51054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981200" y="1752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/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3505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Vùng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nước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một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bộ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phận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của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Đông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bao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bọc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phía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đông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nam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tây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nam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phần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đất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liền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nước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ta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3505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Câu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hỏi</a:t>
            </a:r>
            <a:r>
              <a:rPr lang="en-US" dirty="0">
                <a:solidFill>
                  <a:srgbClr val="0000FF"/>
                </a:solidFill>
              </a:rPr>
              <a:t> :</a:t>
            </a:r>
            <a:r>
              <a:rPr lang="en-US" dirty="0" err="1">
                <a:solidFill>
                  <a:srgbClr val="0000FF"/>
                </a:solidFill>
              </a:rPr>
              <a:t>Thảo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luận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nước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thuộc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bộ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phận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của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nào</a:t>
            </a:r>
            <a:r>
              <a:rPr lang="en-US" dirty="0">
                <a:solidFill>
                  <a:srgbClr val="0000FF"/>
                </a:solidFill>
              </a:rPr>
              <a:t>? </a:t>
            </a:r>
            <a:r>
              <a:rPr lang="en-US" dirty="0" err="1">
                <a:solidFill>
                  <a:srgbClr val="0000FF"/>
                </a:solidFill>
              </a:rPr>
              <a:t>và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giáp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phía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nào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phần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đất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liền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nước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ta</a:t>
            </a:r>
            <a:r>
              <a:rPr lang="en-US" dirty="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Ban%20do%20VN%20tieng%20Viet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9" name="Freeform 3"/>
          <p:cNvSpPr>
            <a:spLocks/>
          </p:cNvSpPr>
          <p:nvPr/>
        </p:nvSpPr>
        <p:spPr bwMode="auto">
          <a:xfrm>
            <a:off x="4114800" y="838200"/>
            <a:ext cx="623888" cy="565150"/>
          </a:xfrm>
          <a:custGeom>
            <a:avLst/>
            <a:gdLst/>
            <a:ahLst/>
            <a:cxnLst>
              <a:cxn ang="0">
                <a:pos x="393" y="0"/>
              </a:cxn>
              <a:cxn ang="0">
                <a:pos x="320" y="45"/>
              </a:cxn>
              <a:cxn ang="0">
                <a:pos x="310" y="18"/>
              </a:cxn>
              <a:cxn ang="0">
                <a:pos x="301" y="54"/>
              </a:cxn>
              <a:cxn ang="0">
                <a:pos x="256" y="82"/>
              </a:cxn>
              <a:cxn ang="0">
                <a:pos x="201" y="155"/>
              </a:cxn>
              <a:cxn ang="0">
                <a:pos x="109" y="182"/>
              </a:cxn>
              <a:cxn ang="0">
                <a:pos x="64" y="173"/>
              </a:cxn>
              <a:cxn ang="0">
                <a:pos x="45" y="256"/>
              </a:cxn>
              <a:cxn ang="0">
                <a:pos x="18" y="246"/>
              </a:cxn>
              <a:cxn ang="0">
                <a:pos x="0" y="356"/>
              </a:cxn>
            </a:cxnLst>
            <a:rect l="0" t="0" r="r" b="b"/>
            <a:pathLst>
              <a:path w="393" h="356">
                <a:moveTo>
                  <a:pt x="393" y="0"/>
                </a:moveTo>
                <a:cubicBezTo>
                  <a:pt x="371" y="21"/>
                  <a:pt x="346" y="28"/>
                  <a:pt x="320" y="45"/>
                </a:cubicBezTo>
                <a:cubicBezTo>
                  <a:pt x="317" y="36"/>
                  <a:pt x="319" y="14"/>
                  <a:pt x="310" y="18"/>
                </a:cubicBezTo>
                <a:cubicBezTo>
                  <a:pt x="299" y="23"/>
                  <a:pt x="306" y="43"/>
                  <a:pt x="301" y="54"/>
                </a:cubicBezTo>
                <a:cubicBezTo>
                  <a:pt x="291" y="75"/>
                  <a:pt x="276" y="75"/>
                  <a:pt x="256" y="82"/>
                </a:cubicBezTo>
                <a:cubicBezTo>
                  <a:pt x="221" y="115"/>
                  <a:pt x="242" y="93"/>
                  <a:pt x="201" y="155"/>
                </a:cubicBezTo>
                <a:cubicBezTo>
                  <a:pt x="198" y="160"/>
                  <a:pt x="121" y="178"/>
                  <a:pt x="109" y="182"/>
                </a:cubicBezTo>
                <a:cubicBezTo>
                  <a:pt x="94" y="179"/>
                  <a:pt x="76" y="163"/>
                  <a:pt x="64" y="173"/>
                </a:cubicBezTo>
                <a:cubicBezTo>
                  <a:pt x="42" y="191"/>
                  <a:pt x="54" y="229"/>
                  <a:pt x="45" y="256"/>
                </a:cubicBezTo>
                <a:cubicBezTo>
                  <a:pt x="36" y="253"/>
                  <a:pt x="26" y="240"/>
                  <a:pt x="18" y="246"/>
                </a:cubicBezTo>
                <a:cubicBezTo>
                  <a:pt x="5" y="256"/>
                  <a:pt x="0" y="344"/>
                  <a:pt x="0" y="35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80" name="Freeform 4"/>
          <p:cNvSpPr>
            <a:spLocks/>
          </p:cNvSpPr>
          <p:nvPr/>
        </p:nvSpPr>
        <p:spPr bwMode="auto">
          <a:xfrm>
            <a:off x="3733800" y="1447800"/>
            <a:ext cx="508000" cy="1347788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190" y="46"/>
              </a:cxn>
              <a:cxn ang="0">
                <a:pos x="126" y="101"/>
              </a:cxn>
              <a:cxn ang="0">
                <a:pos x="80" y="174"/>
              </a:cxn>
              <a:cxn ang="0">
                <a:pos x="34" y="348"/>
              </a:cxn>
              <a:cxn ang="0">
                <a:pos x="34" y="366"/>
              </a:cxn>
              <a:cxn ang="0">
                <a:pos x="43" y="485"/>
              </a:cxn>
              <a:cxn ang="0">
                <a:pos x="62" y="457"/>
              </a:cxn>
              <a:cxn ang="0">
                <a:pos x="80" y="476"/>
              </a:cxn>
              <a:cxn ang="0">
                <a:pos x="126" y="604"/>
              </a:cxn>
              <a:cxn ang="0">
                <a:pos x="208" y="640"/>
              </a:cxn>
              <a:cxn ang="0">
                <a:pos x="254" y="777"/>
              </a:cxn>
              <a:cxn ang="0">
                <a:pos x="290" y="841"/>
              </a:cxn>
              <a:cxn ang="0">
                <a:pos x="299" y="814"/>
              </a:cxn>
              <a:cxn ang="0">
                <a:pos x="318" y="786"/>
              </a:cxn>
            </a:cxnLst>
            <a:rect l="0" t="0" r="r" b="b"/>
            <a:pathLst>
              <a:path w="320" h="849">
                <a:moveTo>
                  <a:pt x="254" y="0"/>
                </a:moveTo>
                <a:cubicBezTo>
                  <a:pt x="231" y="22"/>
                  <a:pt x="221" y="36"/>
                  <a:pt x="190" y="46"/>
                </a:cubicBezTo>
                <a:cubicBezTo>
                  <a:pt x="162" y="72"/>
                  <a:pt x="164" y="88"/>
                  <a:pt x="126" y="101"/>
                </a:cubicBezTo>
                <a:cubicBezTo>
                  <a:pt x="114" y="144"/>
                  <a:pt x="123" y="160"/>
                  <a:pt x="80" y="174"/>
                </a:cubicBezTo>
                <a:cubicBezTo>
                  <a:pt x="61" y="232"/>
                  <a:pt x="49" y="289"/>
                  <a:pt x="34" y="348"/>
                </a:cubicBezTo>
                <a:cubicBezTo>
                  <a:pt x="23" y="392"/>
                  <a:pt x="0" y="435"/>
                  <a:pt x="34" y="366"/>
                </a:cubicBezTo>
                <a:cubicBezTo>
                  <a:pt x="37" y="406"/>
                  <a:pt x="31" y="447"/>
                  <a:pt x="43" y="485"/>
                </a:cubicBezTo>
                <a:cubicBezTo>
                  <a:pt x="46" y="496"/>
                  <a:pt x="51" y="460"/>
                  <a:pt x="62" y="457"/>
                </a:cubicBezTo>
                <a:cubicBezTo>
                  <a:pt x="70" y="455"/>
                  <a:pt x="74" y="470"/>
                  <a:pt x="80" y="476"/>
                </a:cubicBezTo>
                <a:cubicBezTo>
                  <a:pt x="88" y="514"/>
                  <a:pt x="92" y="577"/>
                  <a:pt x="126" y="604"/>
                </a:cubicBezTo>
                <a:cubicBezTo>
                  <a:pt x="139" y="615"/>
                  <a:pt x="190" y="634"/>
                  <a:pt x="208" y="640"/>
                </a:cubicBezTo>
                <a:cubicBezTo>
                  <a:pt x="238" y="686"/>
                  <a:pt x="214" y="739"/>
                  <a:pt x="254" y="777"/>
                </a:cubicBezTo>
                <a:cubicBezTo>
                  <a:pt x="255" y="783"/>
                  <a:pt x="257" y="849"/>
                  <a:pt x="290" y="841"/>
                </a:cubicBezTo>
                <a:cubicBezTo>
                  <a:pt x="299" y="839"/>
                  <a:pt x="294" y="822"/>
                  <a:pt x="299" y="814"/>
                </a:cubicBezTo>
                <a:cubicBezTo>
                  <a:pt x="320" y="780"/>
                  <a:pt x="318" y="810"/>
                  <a:pt x="318" y="7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81" name="Freeform 5"/>
          <p:cNvSpPr>
            <a:spLocks/>
          </p:cNvSpPr>
          <p:nvPr/>
        </p:nvSpPr>
        <p:spPr bwMode="auto">
          <a:xfrm>
            <a:off x="4191000" y="2667000"/>
            <a:ext cx="682625" cy="7445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7" y="73"/>
              </a:cxn>
              <a:cxn ang="0">
                <a:pos x="64" y="100"/>
              </a:cxn>
              <a:cxn ang="0">
                <a:pos x="92" y="109"/>
              </a:cxn>
              <a:cxn ang="0">
                <a:pos x="110" y="182"/>
              </a:cxn>
              <a:cxn ang="0">
                <a:pos x="138" y="192"/>
              </a:cxn>
              <a:cxn ang="0">
                <a:pos x="183" y="228"/>
              </a:cxn>
              <a:cxn ang="0">
                <a:pos x="220" y="265"/>
              </a:cxn>
              <a:cxn ang="0">
                <a:pos x="266" y="301"/>
              </a:cxn>
              <a:cxn ang="0">
                <a:pos x="330" y="347"/>
              </a:cxn>
              <a:cxn ang="0">
                <a:pos x="375" y="393"/>
              </a:cxn>
              <a:cxn ang="0">
                <a:pos x="430" y="438"/>
              </a:cxn>
            </a:cxnLst>
            <a:rect l="0" t="0" r="r" b="b"/>
            <a:pathLst>
              <a:path w="430" h="469">
                <a:moveTo>
                  <a:pt x="0" y="18"/>
                </a:moveTo>
                <a:cubicBezTo>
                  <a:pt x="56" y="0"/>
                  <a:pt x="10" y="5"/>
                  <a:pt x="37" y="73"/>
                </a:cubicBezTo>
                <a:cubicBezTo>
                  <a:pt x="42" y="85"/>
                  <a:pt x="55" y="91"/>
                  <a:pt x="64" y="100"/>
                </a:cubicBezTo>
                <a:cubicBezTo>
                  <a:pt x="93" y="181"/>
                  <a:pt x="53" y="96"/>
                  <a:pt x="92" y="109"/>
                </a:cubicBezTo>
                <a:cubicBezTo>
                  <a:pt x="105" y="113"/>
                  <a:pt x="98" y="163"/>
                  <a:pt x="110" y="182"/>
                </a:cubicBezTo>
                <a:cubicBezTo>
                  <a:pt x="116" y="190"/>
                  <a:pt x="129" y="189"/>
                  <a:pt x="138" y="192"/>
                </a:cubicBezTo>
                <a:cubicBezTo>
                  <a:pt x="173" y="245"/>
                  <a:pt x="135" y="200"/>
                  <a:pt x="183" y="228"/>
                </a:cubicBezTo>
                <a:cubicBezTo>
                  <a:pt x="193" y="234"/>
                  <a:pt x="211" y="258"/>
                  <a:pt x="220" y="265"/>
                </a:cubicBezTo>
                <a:cubicBezTo>
                  <a:pt x="297" y="328"/>
                  <a:pt x="205" y="243"/>
                  <a:pt x="266" y="301"/>
                </a:cubicBezTo>
                <a:cubicBezTo>
                  <a:pt x="280" y="344"/>
                  <a:pt x="282" y="362"/>
                  <a:pt x="330" y="347"/>
                </a:cubicBezTo>
                <a:cubicBezTo>
                  <a:pt x="353" y="362"/>
                  <a:pt x="365" y="365"/>
                  <a:pt x="375" y="393"/>
                </a:cubicBezTo>
                <a:cubicBezTo>
                  <a:pt x="388" y="429"/>
                  <a:pt x="373" y="469"/>
                  <a:pt x="430" y="43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82" name="Freeform 6"/>
          <p:cNvSpPr>
            <a:spLocks/>
          </p:cNvSpPr>
          <p:nvPr/>
        </p:nvSpPr>
        <p:spPr bwMode="auto">
          <a:xfrm>
            <a:off x="4876800" y="3429000"/>
            <a:ext cx="381000" cy="796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27"/>
              </a:cxn>
              <a:cxn ang="0">
                <a:pos x="128" y="137"/>
              </a:cxn>
              <a:cxn ang="0">
                <a:pos x="165" y="219"/>
              </a:cxn>
              <a:cxn ang="0">
                <a:pos x="210" y="375"/>
              </a:cxn>
              <a:cxn ang="0">
                <a:pos x="238" y="466"/>
              </a:cxn>
              <a:cxn ang="0">
                <a:pos x="247" y="457"/>
              </a:cxn>
            </a:cxnLst>
            <a:rect l="0" t="0" r="r" b="b"/>
            <a:pathLst>
              <a:path w="251" h="504">
                <a:moveTo>
                  <a:pt x="0" y="0"/>
                </a:moveTo>
                <a:cubicBezTo>
                  <a:pt x="15" y="46"/>
                  <a:pt x="22" y="55"/>
                  <a:pt x="64" y="27"/>
                </a:cubicBezTo>
                <a:cubicBezTo>
                  <a:pt x="80" y="75"/>
                  <a:pt x="85" y="108"/>
                  <a:pt x="128" y="137"/>
                </a:cubicBezTo>
                <a:cubicBezTo>
                  <a:pt x="149" y="202"/>
                  <a:pt x="135" y="176"/>
                  <a:pt x="165" y="219"/>
                </a:cubicBezTo>
                <a:cubicBezTo>
                  <a:pt x="172" y="301"/>
                  <a:pt x="160" y="324"/>
                  <a:pt x="210" y="375"/>
                </a:cubicBezTo>
                <a:cubicBezTo>
                  <a:pt x="224" y="432"/>
                  <a:pt x="214" y="396"/>
                  <a:pt x="238" y="466"/>
                </a:cubicBezTo>
                <a:cubicBezTo>
                  <a:pt x="251" y="503"/>
                  <a:pt x="247" y="504"/>
                  <a:pt x="247" y="45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83" name="Freeform 7"/>
          <p:cNvSpPr>
            <a:spLocks/>
          </p:cNvSpPr>
          <p:nvPr/>
        </p:nvSpPr>
        <p:spPr bwMode="auto">
          <a:xfrm>
            <a:off x="5235575" y="4252913"/>
            <a:ext cx="128588" cy="7683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0" y="64"/>
              </a:cxn>
              <a:cxn ang="0">
                <a:pos x="12" y="91"/>
              </a:cxn>
              <a:cxn ang="0">
                <a:pos x="30" y="210"/>
              </a:cxn>
              <a:cxn ang="0">
                <a:pos x="39" y="320"/>
              </a:cxn>
              <a:cxn ang="0">
                <a:pos x="67" y="338"/>
              </a:cxn>
              <a:cxn ang="0">
                <a:pos x="30" y="411"/>
              </a:cxn>
              <a:cxn ang="0">
                <a:pos x="12" y="484"/>
              </a:cxn>
              <a:cxn ang="0">
                <a:pos x="39" y="475"/>
              </a:cxn>
            </a:cxnLst>
            <a:rect l="0" t="0" r="r" b="b"/>
            <a:pathLst>
              <a:path w="81" h="484">
                <a:moveTo>
                  <a:pt x="12" y="0"/>
                </a:moveTo>
                <a:cubicBezTo>
                  <a:pt x="18" y="21"/>
                  <a:pt x="30" y="42"/>
                  <a:pt x="30" y="64"/>
                </a:cubicBezTo>
                <a:cubicBezTo>
                  <a:pt x="30" y="75"/>
                  <a:pt x="13" y="80"/>
                  <a:pt x="12" y="91"/>
                </a:cubicBezTo>
                <a:cubicBezTo>
                  <a:pt x="10" y="113"/>
                  <a:pt x="25" y="182"/>
                  <a:pt x="30" y="210"/>
                </a:cubicBezTo>
                <a:cubicBezTo>
                  <a:pt x="33" y="247"/>
                  <a:pt x="29" y="285"/>
                  <a:pt x="39" y="320"/>
                </a:cubicBezTo>
                <a:cubicBezTo>
                  <a:pt x="42" y="331"/>
                  <a:pt x="65" y="327"/>
                  <a:pt x="67" y="338"/>
                </a:cubicBezTo>
                <a:cubicBezTo>
                  <a:pt x="81" y="403"/>
                  <a:pt x="66" y="399"/>
                  <a:pt x="30" y="411"/>
                </a:cubicBezTo>
                <a:cubicBezTo>
                  <a:pt x="5" y="438"/>
                  <a:pt x="0" y="449"/>
                  <a:pt x="12" y="484"/>
                </a:cubicBezTo>
                <a:cubicBezTo>
                  <a:pt x="21" y="481"/>
                  <a:pt x="39" y="475"/>
                  <a:pt x="39" y="47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84" name="Freeform 8"/>
          <p:cNvSpPr>
            <a:spLocks/>
          </p:cNvSpPr>
          <p:nvPr/>
        </p:nvSpPr>
        <p:spPr bwMode="auto">
          <a:xfrm>
            <a:off x="4495800" y="4876800"/>
            <a:ext cx="914400" cy="990600"/>
          </a:xfrm>
          <a:custGeom>
            <a:avLst/>
            <a:gdLst/>
            <a:ahLst/>
            <a:cxnLst>
              <a:cxn ang="0">
                <a:pos x="499" y="10"/>
              </a:cxn>
              <a:cxn ang="0">
                <a:pos x="490" y="38"/>
              </a:cxn>
              <a:cxn ang="0">
                <a:pos x="481" y="10"/>
              </a:cxn>
              <a:cxn ang="0">
                <a:pos x="444" y="257"/>
              </a:cxn>
              <a:cxn ang="0">
                <a:pos x="426" y="340"/>
              </a:cxn>
              <a:cxn ang="0">
                <a:pos x="371" y="358"/>
              </a:cxn>
              <a:cxn ang="0">
                <a:pos x="298" y="413"/>
              </a:cxn>
              <a:cxn ang="0">
                <a:pos x="243" y="431"/>
              </a:cxn>
              <a:cxn ang="0">
                <a:pos x="161" y="449"/>
              </a:cxn>
              <a:cxn ang="0">
                <a:pos x="115" y="532"/>
              </a:cxn>
              <a:cxn ang="0">
                <a:pos x="42" y="522"/>
              </a:cxn>
              <a:cxn ang="0">
                <a:pos x="24" y="550"/>
              </a:cxn>
              <a:cxn ang="0">
                <a:pos x="5" y="513"/>
              </a:cxn>
            </a:cxnLst>
            <a:rect l="0" t="0" r="r" b="b"/>
            <a:pathLst>
              <a:path w="549" h="558">
                <a:moveTo>
                  <a:pt x="499" y="10"/>
                </a:moveTo>
                <a:cubicBezTo>
                  <a:pt x="496" y="19"/>
                  <a:pt x="500" y="38"/>
                  <a:pt x="490" y="38"/>
                </a:cubicBezTo>
                <a:cubicBezTo>
                  <a:pt x="480" y="38"/>
                  <a:pt x="482" y="0"/>
                  <a:pt x="481" y="10"/>
                </a:cubicBezTo>
                <a:cubicBezTo>
                  <a:pt x="459" y="262"/>
                  <a:pt x="549" y="223"/>
                  <a:pt x="444" y="257"/>
                </a:cubicBezTo>
                <a:cubicBezTo>
                  <a:pt x="435" y="284"/>
                  <a:pt x="445" y="319"/>
                  <a:pt x="426" y="340"/>
                </a:cubicBezTo>
                <a:cubicBezTo>
                  <a:pt x="413" y="355"/>
                  <a:pt x="371" y="358"/>
                  <a:pt x="371" y="358"/>
                </a:cubicBezTo>
                <a:cubicBezTo>
                  <a:pt x="347" y="374"/>
                  <a:pt x="324" y="401"/>
                  <a:pt x="298" y="413"/>
                </a:cubicBezTo>
                <a:cubicBezTo>
                  <a:pt x="280" y="421"/>
                  <a:pt x="243" y="431"/>
                  <a:pt x="243" y="431"/>
                </a:cubicBezTo>
                <a:cubicBezTo>
                  <a:pt x="206" y="419"/>
                  <a:pt x="193" y="427"/>
                  <a:pt x="161" y="449"/>
                </a:cubicBezTo>
                <a:cubicBezTo>
                  <a:pt x="146" y="497"/>
                  <a:pt x="180" y="553"/>
                  <a:pt x="115" y="532"/>
                </a:cubicBezTo>
                <a:cubicBezTo>
                  <a:pt x="77" y="558"/>
                  <a:pt x="73" y="555"/>
                  <a:pt x="42" y="522"/>
                </a:cubicBezTo>
                <a:cubicBezTo>
                  <a:pt x="36" y="531"/>
                  <a:pt x="35" y="547"/>
                  <a:pt x="24" y="550"/>
                </a:cubicBezTo>
                <a:cubicBezTo>
                  <a:pt x="0" y="556"/>
                  <a:pt x="5" y="520"/>
                  <a:pt x="5" y="51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85" name="Freeform 9"/>
          <p:cNvSpPr>
            <a:spLocks/>
          </p:cNvSpPr>
          <p:nvPr/>
        </p:nvSpPr>
        <p:spPr bwMode="auto">
          <a:xfrm>
            <a:off x="3957638" y="5864225"/>
            <a:ext cx="628650" cy="536575"/>
          </a:xfrm>
          <a:custGeom>
            <a:avLst/>
            <a:gdLst/>
            <a:ahLst/>
            <a:cxnLst>
              <a:cxn ang="0">
                <a:pos x="396" y="0"/>
              </a:cxn>
              <a:cxn ang="0">
                <a:pos x="186" y="91"/>
              </a:cxn>
              <a:cxn ang="0">
                <a:pos x="140" y="164"/>
              </a:cxn>
              <a:cxn ang="0">
                <a:pos x="113" y="256"/>
              </a:cxn>
              <a:cxn ang="0">
                <a:pos x="30" y="338"/>
              </a:cxn>
              <a:cxn ang="0">
                <a:pos x="3" y="320"/>
              </a:cxn>
            </a:cxnLst>
            <a:rect l="0" t="0" r="r" b="b"/>
            <a:pathLst>
              <a:path w="396" h="338">
                <a:moveTo>
                  <a:pt x="396" y="0"/>
                </a:moveTo>
                <a:cubicBezTo>
                  <a:pt x="373" y="69"/>
                  <a:pt x="247" y="83"/>
                  <a:pt x="186" y="91"/>
                </a:cubicBezTo>
                <a:cubicBezTo>
                  <a:pt x="176" y="123"/>
                  <a:pt x="158" y="136"/>
                  <a:pt x="140" y="164"/>
                </a:cubicBezTo>
                <a:cubicBezTo>
                  <a:pt x="130" y="194"/>
                  <a:pt x="126" y="227"/>
                  <a:pt x="113" y="256"/>
                </a:cubicBezTo>
                <a:cubicBezTo>
                  <a:pt x="99" y="288"/>
                  <a:pt x="53" y="315"/>
                  <a:pt x="30" y="338"/>
                </a:cubicBezTo>
                <a:cubicBezTo>
                  <a:pt x="0" y="328"/>
                  <a:pt x="3" y="338"/>
                  <a:pt x="3" y="32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86" name="Freeform 10"/>
          <p:cNvSpPr>
            <a:spLocks/>
          </p:cNvSpPr>
          <p:nvPr/>
        </p:nvSpPr>
        <p:spPr bwMode="auto">
          <a:xfrm>
            <a:off x="3276600" y="6019800"/>
            <a:ext cx="739775" cy="812800"/>
          </a:xfrm>
          <a:custGeom>
            <a:avLst/>
            <a:gdLst/>
            <a:ahLst/>
            <a:cxnLst>
              <a:cxn ang="0">
                <a:pos x="466" y="220"/>
              </a:cxn>
              <a:cxn ang="0">
                <a:pos x="375" y="275"/>
              </a:cxn>
              <a:cxn ang="0">
                <a:pos x="302" y="293"/>
              </a:cxn>
              <a:cxn ang="0">
                <a:pos x="229" y="348"/>
              </a:cxn>
              <a:cxn ang="0">
                <a:pos x="192" y="430"/>
              </a:cxn>
              <a:cxn ang="0">
                <a:pos x="110" y="458"/>
              </a:cxn>
              <a:cxn ang="0">
                <a:pos x="82" y="512"/>
              </a:cxn>
              <a:cxn ang="0">
                <a:pos x="64" y="458"/>
              </a:cxn>
              <a:cxn ang="0">
                <a:pos x="73" y="138"/>
              </a:cxn>
              <a:cxn ang="0">
                <a:pos x="92" y="119"/>
              </a:cxn>
              <a:cxn ang="0">
                <a:pos x="128" y="64"/>
              </a:cxn>
              <a:cxn ang="0">
                <a:pos x="28" y="10"/>
              </a:cxn>
              <a:cxn ang="0">
                <a:pos x="0" y="0"/>
              </a:cxn>
            </a:cxnLst>
            <a:rect l="0" t="0" r="r" b="b"/>
            <a:pathLst>
              <a:path w="466" h="512">
                <a:moveTo>
                  <a:pt x="466" y="220"/>
                </a:moveTo>
                <a:cubicBezTo>
                  <a:pt x="412" y="238"/>
                  <a:pt x="411" y="237"/>
                  <a:pt x="375" y="275"/>
                </a:cubicBezTo>
                <a:cubicBezTo>
                  <a:pt x="332" y="261"/>
                  <a:pt x="344" y="279"/>
                  <a:pt x="302" y="293"/>
                </a:cubicBezTo>
                <a:cubicBezTo>
                  <a:pt x="281" y="325"/>
                  <a:pt x="261" y="327"/>
                  <a:pt x="229" y="348"/>
                </a:cubicBezTo>
                <a:cubicBezTo>
                  <a:pt x="226" y="355"/>
                  <a:pt x="210" y="419"/>
                  <a:pt x="192" y="430"/>
                </a:cubicBezTo>
                <a:cubicBezTo>
                  <a:pt x="167" y="445"/>
                  <a:pt x="137" y="448"/>
                  <a:pt x="110" y="458"/>
                </a:cubicBezTo>
                <a:cubicBezTo>
                  <a:pt x="101" y="476"/>
                  <a:pt x="102" y="512"/>
                  <a:pt x="82" y="512"/>
                </a:cubicBezTo>
                <a:cubicBezTo>
                  <a:pt x="63" y="512"/>
                  <a:pt x="64" y="458"/>
                  <a:pt x="64" y="458"/>
                </a:cubicBezTo>
                <a:cubicBezTo>
                  <a:pt x="67" y="351"/>
                  <a:pt x="64" y="244"/>
                  <a:pt x="73" y="138"/>
                </a:cubicBezTo>
                <a:cubicBezTo>
                  <a:pt x="74" y="129"/>
                  <a:pt x="87" y="126"/>
                  <a:pt x="92" y="119"/>
                </a:cubicBezTo>
                <a:cubicBezTo>
                  <a:pt x="105" y="101"/>
                  <a:pt x="128" y="64"/>
                  <a:pt x="128" y="64"/>
                </a:cubicBezTo>
                <a:cubicBezTo>
                  <a:pt x="83" y="34"/>
                  <a:pt x="86" y="30"/>
                  <a:pt x="28" y="10"/>
                </a:cubicBezTo>
                <a:cubicBezTo>
                  <a:pt x="19" y="7"/>
                  <a:pt x="0" y="0"/>
                  <a:pt x="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587" name="Freeform 11"/>
          <p:cNvSpPr>
            <a:spLocks/>
          </p:cNvSpPr>
          <p:nvPr/>
        </p:nvSpPr>
        <p:spPr bwMode="auto">
          <a:xfrm>
            <a:off x="3208338" y="5965825"/>
            <a:ext cx="71437" cy="87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55"/>
              </a:cxn>
            </a:cxnLst>
            <a:rect l="0" t="0" r="r" b="b"/>
            <a:pathLst>
              <a:path w="45" h="55">
                <a:moveTo>
                  <a:pt x="0" y="0"/>
                </a:moveTo>
                <a:cubicBezTo>
                  <a:pt x="13" y="38"/>
                  <a:pt x="21" y="28"/>
                  <a:pt x="45" y="5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/>
      <p:bldP spid="152580" grpId="0" animBg="1"/>
      <p:bldP spid="152581" grpId="0" animBg="1"/>
      <p:bldP spid="152582" grpId="0" animBg="1"/>
      <p:bldP spid="152583" grpId="0" animBg="1"/>
      <p:bldP spid="152584" grpId="0" animBg="1"/>
      <p:bldP spid="152585" grpId="0" animBg="1"/>
      <p:bldP spid="152586" grpId="0" animBg="1"/>
      <p:bldP spid="1525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lanh hai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609600"/>
            <a:ext cx="7518400" cy="56388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7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2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bien lanh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600200"/>
            <a:ext cx="4572000" cy="4038600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Hđ.2. </a:t>
            </a:r>
            <a:r>
              <a:rPr lang="en-US" sz="32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Đặc điểm của vùng biển nước ta</a:t>
            </a:r>
          </a:p>
        </p:txBody>
      </p:sp>
      <p:pic>
        <p:nvPicPr>
          <p:cNvPr id="76804" name="nhiet doi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600200"/>
            <a:ext cx="4572000" cy="4038600"/>
          </a:xfrm>
          <a:prstGeom prst="rect">
            <a:avLst/>
          </a:prstGeom>
          <a:noFill/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33400" y="54102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Vùng biển bị đóng băng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105400" y="54102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Vùng biển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6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2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6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4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4"/>
                </p:tgtEl>
              </p:cMediaNode>
            </p:video>
          </p:childTnLst>
        </p:cTn>
      </p:par>
    </p:tnLst>
    <p:bldLst>
      <p:bldP spid="76803" grpId="0"/>
      <p:bldP spid="7680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Biển Việt Nam có đặc điểm, thuận lợi gì cho người dân?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26980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457200" y="3124200"/>
            <a:ext cx="8229600" cy="1905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</a:rPr>
              <a:t>Kết</a:t>
            </a:r>
            <a:r>
              <a:rPr lang="en-US" sz="2800" i="1" u="sng" dirty="0">
                <a:solidFill>
                  <a:srgbClr val="0000FF"/>
                </a:solidFill>
              </a:rPr>
              <a:t> </a:t>
            </a:r>
            <a:r>
              <a:rPr lang="en-US" sz="2800" i="1" u="sng" dirty="0" err="1">
                <a:solidFill>
                  <a:srgbClr val="0000FF"/>
                </a:solidFill>
              </a:rPr>
              <a:t>luận</a:t>
            </a:r>
            <a:r>
              <a:rPr lang="en-US" sz="2800" i="1" dirty="0">
                <a:solidFill>
                  <a:srgbClr val="0000FF"/>
                </a:solidFill>
              </a:rPr>
              <a:t>: </a:t>
            </a:r>
            <a:r>
              <a:rPr lang="en-US" sz="2800" i="1" dirty="0" err="1">
                <a:solidFill>
                  <a:srgbClr val="0000FF"/>
                </a:solidFill>
              </a:rPr>
              <a:t>Vùng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biển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nước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ta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không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đóng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băng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nên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thuận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lợi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cho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việc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khai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thác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và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đánh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bắt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thủy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hải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sản</a:t>
            </a:r>
            <a:r>
              <a:rPr lang="en-US" sz="2800" i="1" dirty="0">
                <a:solidFill>
                  <a:srgbClr val="0000FF"/>
                </a:solidFill>
              </a:rPr>
              <a:t>; </a:t>
            </a:r>
            <a:r>
              <a:rPr lang="en-US" sz="2800" i="1" dirty="0" err="1">
                <a:solidFill>
                  <a:srgbClr val="0000FF"/>
                </a:solidFill>
              </a:rPr>
              <a:t>giao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thông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đường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biển</a:t>
            </a:r>
            <a:r>
              <a:rPr lang="en-US" sz="2800" i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19800"/>
          </a:xfrm>
          <a:noFill/>
          <a:ln/>
        </p:spPr>
        <p:txBody>
          <a:bodyPr/>
          <a:lstStyle/>
          <a:p>
            <a:r>
              <a:rPr lang="en-US" sz="2800"/>
              <a:t>Biển gây ra những khó khăn gì trong cuộc sống người dân ven biển?</a:t>
            </a:r>
            <a:endParaRPr lang="vi-VN" sz="2800"/>
          </a:p>
        </p:txBody>
      </p:sp>
      <p:pic>
        <p:nvPicPr>
          <p:cNvPr id="164867" name="Picture 3" descr="080920054404-197-21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572000" cy="4419600"/>
          </a:xfrm>
          <a:prstGeom prst="rect">
            <a:avLst/>
          </a:prstGeom>
          <a:noFill/>
        </p:spPr>
      </p:pic>
      <p:pic>
        <p:nvPicPr>
          <p:cNvPr id="164868" name="Picture 4" descr="080903101410-189-6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371"/>
  <p:tag name="VIOLETTITLE" val="Địa lý bài 5 : Vùng biển nước ta"/>
  <p:tag name="VIOLETLESSON" val="5"/>
  <p:tag name="VIOLETCATID" val="8048935"/>
  <p:tag name="VIOLETSUBJECT" val="Địa lý 5"/>
  <p:tag name="VIOLETAUTHORID" val="3459164"/>
  <p:tag name="VIOLETAUTHORNAME" val="Lê Nguyễn Nguyên Anh"/>
  <p:tag name="VIOLETAUTHORAVATAR" val="3459164.jpg"/>
  <p:tag name="VIOLETAUTHORADDRESS" val="trường th lộc tiến - thừa thiên huế"/>
  <p:tag name="VIOLETDATE" val="2010-12-02 19:42:26"/>
  <p:tag name="VIOLETHIT" val="454"/>
  <p:tag name="VIOLETLIKE" val="0"/>
  <p:tag name="MMPROD_NEXTUNIQUEID" val="10018"/>
  <p:tag name="MMPROD_UIDATA" val="&lt;database version=&quot;7.0&quot;&gt;&lt;object type=&quot;1&quot; unique_id=&quot;10001&quot;&gt;&lt;object type=&quot;8&quot; unique_id=&quot;12265&quot;&gt;&lt;/object&gt;&lt;object type=&quot;2&quot; unique_id=&quot;12266&quot;&gt;&lt;object type=&quot;3&quot; unique_id=&quot;12267&quot;&gt;&lt;property id=&quot;20148&quot; value=&quot;5&quot;/&gt;&lt;property id=&quot;20300&quot; value=&quot;Slide 1&quot;/&gt;&lt;property id=&quot;20307&quot; value=&quot;328&quot;/&gt;&lt;/object&gt;&lt;object type=&quot;3&quot; unique_id=&quot;12268&quot;&gt;&lt;property id=&quot;20148&quot; value=&quot;5&quot;/&gt;&lt;property id=&quot;20300&quot; value=&quot;Slide 2&quot;/&gt;&lt;property id=&quot;20307&quot; value=&quot;305&quot;/&gt;&lt;/object&gt;&lt;object type=&quot;3&quot; unique_id=&quot;12269&quot;&gt;&lt;property id=&quot;20148&quot; value=&quot;5&quot;/&gt;&lt;property id=&quot;20300&quot; value=&quot;Slide 3&quot;/&gt;&lt;property id=&quot;20307&quot; value=&quot;315&quot;/&gt;&lt;/object&gt;&lt;object type=&quot;3&quot; unique_id=&quot;12270&quot;&gt;&lt;property id=&quot;20148&quot; value=&quot;5&quot;/&gt;&lt;property id=&quot;20300&quot; value=&quot;Slide 4 - &amp;quot;HĐ.1: Vị trí vùng biển nước ta&amp;quot;&quot;/&gt;&lt;property id=&quot;20307&quot; value=&quot;267&quot;/&gt;&lt;/object&gt;&lt;object type=&quot;3&quot; unique_id=&quot;12271&quot;&gt;&lt;property id=&quot;20148&quot; value=&quot;5&quot;/&gt;&lt;property id=&quot;20300&quot; value=&quot;Slide 5&quot;/&gt;&lt;property id=&quot;20307&quot; value=&quot;323&quot;/&gt;&lt;/object&gt;&lt;object type=&quot;3&quot; unique_id=&quot;12272&quot;&gt;&lt;property id=&quot;20148&quot; value=&quot;5&quot;/&gt;&lt;property id=&quot;20300&quot; value=&quot;Slide 6&quot;/&gt;&lt;property id=&quot;20307&quot; value=&quot;303&quot;/&gt;&lt;/object&gt;&lt;object type=&quot;3&quot; unique_id=&quot;12273&quot;&gt;&lt;property id=&quot;20148&quot; value=&quot;5&quot;/&gt;&lt;property id=&quot;20300&quot; value=&quot;Slide 7&quot;/&gt;&lt;property id=&quot;20307&quot; value=&quot;302&quot;/&gt;&lt;/object&gt;&lt;object type=&quot;3&quot; unique_id=&quot;12274&quot;&gt;&lt;property id=&quot;20148&quot; value=&quot;5&quot;/&gt;&lt;property id=&quot;20300&quot; value=&quot;Slide 8 - &amp;quot;Biển Việt Nam có đặc điểm, thuận lợi gì cho người dân?&amp;quot;&quot;/&gt;&lt;property id=&quot;20307&quot; value=&quot;307&quot;/&gt;&lt;/object&gt;&lt;object type=&quot;3&quot; unique_id=&quot;12275&quot;&gt;&lt;property id=&quot;20148&quot; value=&quot;5&quot;/&gt;&lt;property id=&quot;20300&quot; value=&quot;Slide 9 - &amp;quot;Biển gây ra những khó khăn gì trong cuộc sống người dân ven biển?&amp;quot;&quot;/&gt;&lt;property id=&quot;20307&quot; value=&quot;325&quot;/&gt;&lt;/object&gt;&lt;object type=&quot;3&quot; unique_id=&quot;12276&quot;&gt;&lt;property id=&quot;20148&quot; value=&quot;5&quot;/&gt;&lt;property id=&quot;20300&quot; value=&quot;Slide 10&quot;/&gt;&lt;property id=&quot;20307&quot; value=&quot;265&quot;/&gt;&lt;/object&gt;&lt;object type=&quot;3&quot; unique_id=&quot;12277&quot;&gt;&lt;property id=&quot;20148&quot; value=&quot;5&quot;/&gt;&lt;property id=&quot;20300&quot; value=&quot;Slide 11&quot;/&gt;&lt;property id=&quot;20307&quot; value=&quot;301&quot;/&gt;&lt;/object&gt;&lt;object type=&quot;3&quot; unique_id=&quot;12278&quot;&gt;&lt;property id=&quot;20148&quot; value=&quot;5&quot;/&gt;&lt;property id=&quot;20300&quot; value=&quot;Slide 12&quot;/&gt;&lt;property id=&quot;20307&quot; value=&quot;312&quot;/&gt;&lt;/object&gt;&lt;object type=&quot;3&quot; unique_id=&quot;12279&quot;&gt;&lt;property id=&quot;20148&quot; value=&quot;5&quot;/&gt;&lt;property id=&quot;20300&quot; value=&quot;Slide 13 - &amp;quot;HĐ.3: Vai trò của biển:&amp;quot;&quot;/&gt;&lt;property id=&quot;20307&quot; value=&quot;313&quot;/&gt;&lt;/object&gt;&lt;object type=&quot;3&quot; unique_id=&quot;12280&quot;&gt;&lt;property id=&quot;20148&quot; value=&quot;5&quot;/&gt;&lt;property id=&quot;20300&quot; value=&quot;Slide 14&quot;/&gt;&lt;property id=&quot;20307&quot; value=&quot;284&quot;/&gt;&lt;/object&gt;&lt;object type=&quot;3&quot; unique_id=&quot;12281&quot;&gt;&lt;property id=&quot;20148&quot; value=&quot;5&quot;/&gt;&lt;property id=&quot;20300&quot; value=&quot;Slide 15 - &amp;quot;Nuôi thủy hải sản&amp;quot;&quot;/&gt;&lt;property id=&quot;20307&quot; value=&quot;291&quot;/&gt;&lt;/object&gt;&lt;object type=&quot;3&quot; unique_id=&quot;12282&quot;&gt;&lt;property id=&quot;20148&quot; value=&quot;5&quot;/&gt;&lt;property id=&quot;20300&quot; value=&quot;Slide 16 - &amp;quot;Khai thác tài nguyên&amp;quot;&quot;/&gt;&lt;property id=&quot;20307&quot; value=&quot;292&quot;/&gt;&lt;/object&gt;&lt;object type=&quot;3&quot; unique_id=&quot;12283&quot;&gt;&lt;property id=&quot;20148&quot; value=&quot;5&quot;/&gt;&lt;property id=&quot;20300&quot; value=&quot;Slide 17&quot;/&gt;&lt;property id=&quot;20307&quot; value=&quot;299&quot;/&gt;&lt;/object&gt;&lt;object type=&quot;3&quot; unique_id=&quot;12284&quot;&gt;&lt;property id=&quot;20148&quot; value=&quot;5&quot;/&gt;&lt;property id=&quot;20300&quot; value=&quot;Slide 18&quot;/&gt;&lt;property id=&quot;20307&quot; value=&quot;326&quot;/&gt;&lt;/object&gt;&lt;object type=&quot;3&quot; unique_id=&quot;12285&quot;&gt;&lt;property id=&quot;20148&quot; value=&quot;5&quot;/&gt;&lt;property id=&quot;20300&quot; value=&quot;Slide 19 - &amp;quot;Trò  chơi 1.: Nêu vai trò của biển trong đời sống của con người chúng ta.&amp;quot;&quot;/&gt;&lt;property id=&quot;20307&quot; value=&quot;324&quot;/&gt;&lt;/object&gt;&lt;object type=&quot;3&quot; unique_id=&quot;12286&quot;&gt;&lt;property id=&quot;20148&quot; value=&quot;5&quot;/&gt;&lt;property id=&quot;20300&quot; value=&quot;Slide 20 - &amp;quot;Quảng Ninh&amp;quot;&quot;/&gt;&lt;property id=&quot;20307&quot; value=&quot;322&quot;/&gt;&lt;/object&gt;&lt;object type=&quot;3&quot; unique_id=&quot;12287&quot;&gt;&lt;property id=&quot;20148&quot; value=&quot;5&quot;/&gt;&lt;property id=&quot;20300&quot; value=&quot;Slide 21 - &amp;quot;Giáo dục môi trường:&amp;#x0D;&amp;#x0A;&amp;quot;&quot;/&gt;&lt;property id=&quot;20307&quot; value=&quot;317&quot;/&gt;&lt;/object&gt;&lt;object type=&quot;3&quot; unique_id=&quot;12288&quot;&gt;&lt;property id=&quot;20148&quot; value=&quot;5&quot;/&gt;&lt;property id=&quot;20300&quot; value=&quot;Slide 22 - &amp;quot;Nước thải chảy ra biển&amp;quot;&quot;/&gt;&lt;property id=&quot;20307&quot; value=&quot;327&quot;/&gt;&lt;/object&gt;&lt;object type=&quot;3&quot; unique_id=&quot;12289&quot;&gt;&lt;property id=&quot;20148&quot; value=&quot;5&quot;/&gt;&lt;property id=&quot;20300&quot; value=&quot;Slide 23&quot;/&gt;&lt;property id=&quot;20307&quot; value=&quot;306&quot;/&gt;&lt;/object&gt;&lt;object type=&quot;3&quot; unique_id=&quot;12290&quot;&gt;&lt;property id=&quot;20148&quot; value=&quot;5&quot;/&gt;&lt;property id=&quot;20300&quot; value=&quot;Slide 24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Words>472</Words>
  <Application>Microsoft Office PowerPoint</Application>
  <PresentationFormat>On-screen Show (4:3)</PresentationFormat>
  <Paragraphs>70</Paragraphs>
  <Slides>24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Wingdings</vt:lpstr>
      <vt:lpstr>Garamond</vt:lpstr>
      <vt:lpstr>Times New Roman</vt:lpstr>
      <vt:lpstr>Office Theme</vt:lpstr>
      <vt:lpstr>Slide 1</vt:lpstr>
      <vt:lpstr>Slide 2</vt:lpstr>
      <vt:lpstr>Slide 3</vt:lpstr>
      <vt:lpstr>HĐ.1: Vị trí vùng biển nước ta</vt:lpstr>
      <vt:lpstr>Slide 5</vt:lpstr>
      <vt:lpstr>Slide 6</vt:lpstr>
      <vt:lpstr>Slide 7</vt:lpstr>
      <vt:lpstr>Biển Việt Nam có đặc điểm, thuận lợi gì cho người dân?</vt:lpstr>
      <vt:lpstr>Biển gây ra những khó khăn gì trong cuộc sống người dân ven biển?</vt:lpstr>
      <vt:lpstr>Slide 10</vt:lpstr>
      <vt:lpstr>Slide 11</vt:lpstr>
      <vt:lpstr>Slide 12</vt:lpstr>
      <vt:lpstr>HĐ.3: Vai trò của biển:</vt:lpstr>
      <vt:lpstr>Slide 14</vt:lpstr>
      <vt:lpstr>Nuôi thủy hải sản</vt:lpstr>
      <vt:lpstr>Khai thác tài nguyên</vt:lpstr>
      <vt:lpstr>Slide 17</vt:lpstr>
      <vt:lpstr>Slide 18</vt:lpstr>
      <vt:lpstr>Trò  chơi 1.: Nêu vai trò của biển trong đời sống của con người chúng ta.</vt:lpstr>
      <vt:lpstr>Quảng Ninh</vt:lpstr>
      <vt:lpstr>Giáo dục môi trường: </vt:lpstr>
      <vt:lpstr>Nước thải chảy ra biển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ATT</dc:creator>
  <cp:lastModifiedBy>AutoBVT</cp:lastModifiedBy>
  <cp:revision>61</cp:revision>
  <dcterms:created xsi:type="dcterms:W3CDTF">2010-03-18T14:13:22Z</dcterms:created>
  <dcterms:modified xsi:type="dcterms:W3CDTF">2016-01-21T05:28:08Z</dcterms:modified>
</cp:coreProperties>
</file>